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0984-9F01-4502-B71A-F315FC082FD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DD4A-A6B5-433A-83AB-13AA02F92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0" y="152400"/>
            <a:ext cx="1524000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i="1" dirty="0" err="1" smtClean="0">
                <a:solidFill>
                  <a:srgbClr val="FF0000"/>
                </a:solidFill>
                <a:latin typeface="+mn-cs"/>
              </a:rPr>
              <a:t>স্বা</a:t>
            </a:r>
            <a:endParaRPr lang="en-US" sz="8800" b="1" i="1" dirty="0" smtClean="0">
              <a:solidFill>
                <a:srgbClr val="FF0000"/>
              </a:solidFill>
            </a:endParaRPr>
          </a:p>
          <a:p>
            <a:r>
              <a:rPr lang="en-US" sz="8800" b="1" i="1" dirty="0" smtClean="0">
                <a:solidFill>
                  <a:srgbClr val="FF0000"/>
                </a:solidFill>
                <a:latin typeface="+mn-cs"/>
              </a:rPr>
              <a:t>গ</a:t>
            </a:r>
            <a:endParaRPr lang="en-US" sz="8800" b="1" i="1" dirty="0" smtClean="0">
              <a:solidFill>
                <a:srgbClr val="FF0000"/>
              </a:solidFill>
            </a:endParaRPr>
          </a:p>
          <a:p>
            <a:r>
              <a:rPr lang="en-US" sz="8800" b="1" i="1" dirty="0" smtClean="0">
                <a:solidFill>
                  <a:srgbClr val="FF0000"/>
                </a:solidFill>
                <a:latin typeface="+mn-cs"/>
              </a:rPr>
              <a:t>ত</a:t>
            </a:r>
            <a:endParaRPr lang="en-US" sz="8800" b="1" i="1" dirty="0" smtClean="0">
              <a:solidFill>
                <a:srgbClr val="FF0000"/>
              </a:solidFill>
            </a:endParaRPr>
          </a:p>
          <a:p>
            <a:r>
              <a:rPr lang="en-US" sz="8800" b="1" i="1" dirty="0" smtClean="0">
                <a:solidFill>
                  <a:srgbClr val="FF0000"/>
                </a:solidFill>
                <a:latin typeface="+mn-cs"/>
              </a:rPr>
              <a:t>ম</a:t>
            </a:r>
            <a:endParaRPr lang="en-US" sz="8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29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1"/>
            <a:ext cx="3886200" cy="2178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04800"/>
            <a:ext cx="3962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atin typeface="NikoshBAN"/>
                <a:cs typeface="NikoshBAN"/>
              </a:rPr>
              <a:t>বাড়ির</a:t>
            </a:r>
            <a:r>
              <a:rPr lang="en-US" sz="4400" b="1" dirty="0" smtClean="0">
                <a:latin typeface="NikoshBAN"/>
                <a:cs typeface="NikoshBAN"/>
              </a:rPr>
              <a:t> </a:t>
            </a:r>
            <a:r>
              <a:rPr lang="en-US" sz="4400" b="1" dirty="0" err="1" smtClean="0">
                <a:latin typeface="NikoshBAN"/>
                <a:cs typeface="NikoshBAN"/>
              </a:rPr>
              <a:t>কাজ</a:t>
            </a:r>
            <a:endParaRPr lang="en-US" sz="4400" b="1" dirty="0" smtClean="0">
              <a:latin typeface="NikoshBAN"/>
              <a:cs typeface="NikoshBAN"/>
            </a:endParaRPr>
          </a:p>
          <a:p>
            <a:pPr algn="ctr"/>
            <a:r>
              <a:rPr lang="en-US" sz="4400" b="1" dirty="0" err="1" smtClean="0">
                <a:latin typeface="SutonnyMJ" pitchFamily="2" charset="0"/>
                <a:cs typeface="NikoshBAN"/>
              </a:rPr>
              <a:t>kãv</a:t>
            </a:r>
            <a:r>
              <a:rPr lang="en-US" sz="4400" b="1" dirty="0" smtClean="0">
                <a:latin typeface="SutonnyMJ" pitchFamily="2" charset="0"/>
                <a:cs typeface="NikoshBAN"/>
              </a:rPr>
              <a:t>_© </a:t>
            </a:r>
            <a:r>
              <a:rPr lang="en-US" sz="4400" b="1" dirty="0" err="1" smtClean="0">
                <a:latin typeface="SutonnyMJ" pitchFamily="2" charset="0"/>
                <a:cs typeface="NikoshBAN"/>
              </a:rPr>
              <a:t>UxKv</a:t>
            </a:r>
            <a:endParaRPr lang="en-US" sz="4400" b="1" dirty="0">
              <a:latin typeface="SutonnyMJ" pitchFamily="2" charset="0"/>
              <a:cs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8001000" cy="419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A‡Üi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bwo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jvwV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A‡Üi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bwo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Amnv‡qi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GKgvÎ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Aej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¤^b|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Mvjv‡cviv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Mvqvjfiv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Kiv‡Zi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KvR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PivB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KivwZ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†K‡U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RxweKv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wbe©vn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†h|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`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ivqvK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eviv›`v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P‡ক্তvËx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ÔPµeZ©xÕ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Dcvwai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mswÿß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iƒc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c~Rvix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eªvþ‡Yi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 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Dcvwawe‡kl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bwo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 -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jvwV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066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533400"/>
            <a:ext cx="6553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9600" b="1" dirty="0" smtClean="0">
                <a:latin typeface="SutonnyMJ"/>
              </a:rPr>
              <a:t>a</a:t>
            </a:r>
            <a:endParaRPr lang="en-US" sz="9600" dirty="0" smtClean="0"/>
          </a:p>
          <a:p>
            <a:pPr algn="ctr" eaLnBrk="0" fontAlgn="base" hangingPunct="0"/>
            <a:r>
              <a:rPr lang="en-US" sz="9600" b="1" dirty="0" smtClean="0">
                <a:latin typeface="SutonnyMJ"/>
              </a:rPr>
              <a:t>b¨</a:t>
            </a:r>
            <a:endParaRPr lang="en-US" sz="9600" dirty="0" smtClean="0"/>
          </a:p>
          <a:p>
            <a:pPr algn="ctr" eaLnBrk="0" fontAlgn="base" hangingPunct="0"/>
            <a:r>
              <a:rPr lang="en-US" sz="9600" b="1" dirty="0" err="1" smtClean="0">
                <a:latin typeface="SutonnyMJ"/>
              </a:rPr>
              <a:t>ev</a:t>
            </a:r>
            <a:endParaRPr lang="en-US" sz="9600" b="1" dirty="0" smtClean="0">
              <a:latin typeface="SutonnyMJ"/>
            </a:endParaRPr>
          </a:p>
          <a:p>
            <a:pPr algn="ctr" eaLnBrk="0" fontAlgn="base" hangingPunct="0"/>
            <a:r>
              <a:rPr lang="en-US" sz="9600" b="1" dirty="0" smtClean="0">
                <a:latin typeface="SutonnyMJ"/>
              </a:rPr>
              <a:t>`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685800"/>
            <a:ext cx="50292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AvnŸvb-3/1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04800" y="2971800"/>
            <a:ext cx="5029200" cy="2971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wef~wZf~lY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ন্দ্য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vcv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ধ্য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vq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lvl="0"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1894Ñ1950wLª÷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vã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050" name="Picture 2" descr="E:\Aovan pic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14600"/>
            <a:ext cx="3200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9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457200"/>
            <a:ext cx="54102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/>
                <a:cs typeface="NikoshBAN"/>
              </a:rPr>
              <a:t>শিখনফল</a:t>
            </a:r>
            <a:endParaRPr lang="en-US" sz="4400" b="1" dirty="0">
              <a:solidFill>
                <a:srgbClr val="FF0000"/>
              </a:solidFill>
              <a:latin typeface="NikoshBAN"/>
              <a:cs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38400"/>
            <a:ext cx="73914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NikoshBAN"/>
                <a:cs typeface="NikoshBAN"/>
              </a:rPr>
              <a:t>১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. 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লেখক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সম্পর্কে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বলতে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পারবে</a:t>
            </a:r>
            <a:r>
              <a:rPr lang="en-US" sz="3200" b="1" dirty="0" smtClean="0">
                <a:latin typeface="NikoshBAN"/>
                <a:cs typeface="NikoshBAN"/>
              </a:rPr>
              <a:t> ।</a:t>
            </a:r>
            <a:endParaRPr lang="en-US" sz="3200" b="1" dirty="0" smtClean="0"/>
          </a:p>
          <a:p>
            <a:pPr algn="just"/>
            <a:r>
              <a:rPr lang="en-US" sz="3200" b="1" dirty="0" smtClean="0">
                <a:latin typeface="NikoshBAN"/>
                <a:cs typeface="NikoshBAN"/>
              </a:rPr>
              <a:t>২. </a:t>
            </a:r>
            <a:r>
              <a:rPr lang="en-US" sz="3200" b="1" dirty="0" err="1" smtClean="0">
                <a:latin typeface="NikoshBAN"/>
                <a:cs typeface="NikoshBAN"/>
              </a:rPr>
              <a:t>সরব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পাঠ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করতে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পারবে</a:t>
            </a:r>
            <a:r>
              <a:rPr lang="en-US" sz="3200" b="1" dirty="0" smtClean="0">
                <a:latin typeface="NikoshBAN"/>
                <a:cs typeface="NikoshBAN"/>
              </a:rPr>
              <a:t> ।</a:t>
            </a:r>
            <a:endParaRPr lang="en-US" sz="3200" b="1" dirty="0" smtClean="0"/>
          </a:p>
          <a:p>
            <a:pPr algn="just"/>
            <a:r>
              <a:rPr lang="en-US" sz="3200" b="1" dirty="0" smtClean="0">
                <a:latin typeface="NikoshBAN"/>
                <a:cs typeface="NikoshBAN"/>
              </a:rPr>
              <a:t>৩.শব্দার্থ </a:t>
            </a:r>
            <a:r>
              <a:rPr lang="en-US" sz="3200" b="1" dirty="0" err="1" smtClean="0">
                <a:latin typeface="NikoshBAN"/>
                <a:cs typeface="NikoshBAN"/>
              </a:rPr>
              <a:t>বলতে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NikoshBAN"/>
                <a:cs typeface="NikoshBAN"/>
              </a:rPr>
              <a:t>পারবে</a:t>
            </a:r>
            <a:r>
              <a:rPr lang="en-US" sz="3200" b="1" dirty="0" smtClean="0">
                <a:latin typeface="NikoshBAN"/>
                <a:cs typeface="NikoshBAN"/>
              </a:rPr>
              <a:t>।</a:t>
            </a:r>
            <a:endParaRPr lang="en-US" sz="3200" b="1" dirty="0">
              <a:latin typeface="NikoshBAN"/>
              <a:cs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410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wef~wZf~lY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ন্দ্য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vcv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ধ্য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vq</a:t>
            </a:r>
            <a:endParaRPr lang="en-US" sz="4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5362" name="Picture 2" descr="E:\Aovan pic\2(1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00"/>
            <a:ext cx="6096000" cy="4572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219200" y="4267200"/>
            <a:ext cx="34290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0"/>
            <a:ext cx="58674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MJ"/>
                <a:ea typeface="Calibri"/>
                <a:cs typeface="Times New Roman"/>
              </a:rPr>
              <a:t>wef~wZf~l‡Yi</a:t>
            </a:r>
            <a:r>
              <a:rPr lang="en-US" sz="36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SutonnyMJ"/>
                <a:ea typeface="Calibri"/>
                <a:cs typeface="Times New Roman"/>
              </a:rPr>
              <a:t>KvjRqx</a:t>
            </a:r>
            <a:r>
              <a:rPr lang="en-US" sz="36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SutonnyMJ"/>
                <a:ea typeface="Calibri"/>
                <a:cs typeface="Times New Roman"/>
              </a:rPr>
              <a:t>hyMj</a:t>
            </a:r>
            <a:r>
              <a:rPr lang="en-US" sz="36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latin typeface="SutonnyMJ"/>
                <a:ea typeface="Calibri"/>
                <a:cs typeface="Times New Roman"/>
              </a:rPr>
              <a:t>Dc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ন্য</a:t>
            </a:r>
            <a:r>
              <a:rPr lang="en-US" sz="3600" b="1" dirty="0" err="1" smtClean="0">
                <a:latin typeface="SutonnyMJ"/>
                <a:ea typeface="Calibri"/>
                <a:cs typeface="Times New Roman"/>
              </a:rPr>
              <a:t>vm</a:t>
            </a:r>
            <a:r>
              <a:rPr lang="en-US" sz="3600" b="1" dirty="0" smtClean="0">
                <a:latin typeface="SutonnyMJ"/>
                <a:ea typeface="Calibri"/>
                <a:cs typeface="Times New Roman"/>
              </a:rPr>
              <a:t> </a:t>
            </a:r>
            <a:endParaRPr lang="en-US" sz="3600" b="1" dirty="0"/>
          </a:p>
        </p:txBody>
      </p:sp>
      <p:sp>
        <p:nvSpPr>
          <p:cNvPr id="3" name="Down Arrow 2"/>
          <p:cNvSpPr/>
          <p:nvPr/>
        </p:nvSpPr>
        <p:spPr>
          <a:xfrm>
            <a:off x="4343400" y="1905000"/>
            <a:ext cx="1143000" cy="14478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2057400" y="3810000"/>
            <a:ext cx="5638800" cy="1981200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latin typeface="SutonnyMJ"/>
                <a:ea typeface="Calibri"/>
                <a:cs typeface="Times New Roman"/>
              </a:rPr>
              <a:t>Ôc‡_i</a:t>
            </a:r>
            <a:r>
              <a:rPr lang="en-US" sz="3600" b="1" i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600" b="1" i="1" dirty="0" err="1" smtClean="0">
                <a:latin typeface="SutonnyMJ"/>
                <a:ea typeface="Calibri"/>
                <a:cs typeface="Times New Roman"/>
              </a:rPr>
              <a:t>cvvuPvjxÕ</a:t>
            </a:r>
            <a:r>
              <a:rPr lang="en-US" sz="3600" b="1" i="1" dirty="0" smtClean="0">
                <a:latin typeface="SutonnyMJ"/>
                <a:ea typeface="Calibri"/>
                <a:cs typeface="Times New Roman"/>
              </a:rPr>
              <a:t>- </a:t>
            </a:r>
            <a:r>
              <a:rPr lang="en-US" sz="3600" b="1" i="1" dirty="0" err="1" smtClean="0">
                <a:latin typeface="SutonnyMJ"/>
                <a:ea typeface="Calibri"/>
                <a:cs typeface="Times New Roman"/>
              </a:rPr>
              <a:t>AcivwRZvÕ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60198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wef~wZf~l‡Yi</a:t>
            </a:r>
            <a:r>
              <a:rPr lang="en-US" sz="3600" b="1" dirty="0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D‡jøL‡hvM</a:t>
            </a:r>
            <a:r>
              <a:rPr lang="en-US" sz="3600" b="1" dirty="0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¨ </a:t>
            </a:r>
            <a:r>
              <a:rPr lang="en-US" sz="36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Dcন্যvm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1447800" y="1905000"/>
            <a:ext cx="6477000" cy="19050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Ô`„wó</a:t>
            </a:r>
            <a:r>
              <a:rPr lang="en-US" sz="3200" b="1" dirty="0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cÖ`xcÕ</a:t>
            </a:r>
            <a:r>
              <a:rPr lang="en-US" sz="3200" b="1" dirty="0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ÔAviণ্যKÕ</a:t>
            </a:r>
            <a:r>
              <a:rPr lang="en-US" sz="3200" b="1" dirty="0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Ô‡`ehvbÕ</a:t>
            </a:r>
            <a:r>
              <a:rPr lang="en-US" sz="3200" b="1" dirty="0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solidFill>
                  <a:schemeClr val="tx2"/>
                </a:solidFill>
                <a:latin typeface="SutonnyMJ"/>
                <a:ea typeface="Calibri"/>
                <a:cs typeface="Times New Roman"/>
              </a:rPr>
              <a:t>BQvgwZÕ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Aovan pic\4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3719649" cy="5638800"/>
          </a:xfrm>
          <a:prstGeom prst="rect">
            <a:avLst/>
          </a:prstGeom>
          <a:noFill/>
        </p:spPr>
      </p:pic>
      <p:pic>
        <p:nvPicPr>
          <p:cNvPr id="16387" name="Picture 3" descr="E:\Aovan pic\4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04800"/>
            <a:ext cx="3333750" cy="5638800"/>
          </a:xfrm>
          <a:prstGeom prst="rect">
            <a:avLst/>
          </a:prstGeom>
          <a:noFill/>
        </p:spPr>
      </p:pic>
      <p:pic>
        <p:nvPicPr>
          <p:cNvPr id="16388" name="Picture 4" descr="E:\Aovan pic\4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1" y="304800"/>
            <a:ext cx="3809999" cy="5638800"/>
          </a:xfrm>
          <a:prstGeom prst="rect">
            <a:avLst/>
          </a:prstGeom>
          <a:noFill/>
        </p:spPr>
      </p:pic>
      <p:pic>
        <p:nvPicPr>
          <p:cNvPr id="16389" name="Picture 5" descr="E:\Aovan pic\4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04800"/>
            <a:ext cx="3429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6477000" cy="2133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wef~wZf~lY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e‡ন্দ্যvcv</a:t>
            </a:r>
            <a:r>
              <a:rPr lang="en-US" sz="2400" b="1" dirty="0" err="1" smtClean="0">
                <a:latin typeface="SutonnyMJ"/>
                <a:ea typeface="Calibri"/>
                <a:cs typeface="Times New Roman"/>
              </a:rPr>
              <a:t>ধ্য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vq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1950 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mv‡ji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c‡njv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†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m‡Þ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¤^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i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NvUwkjvq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g„</a:t>
            </a:r>
            <a:r>
              <a:rPr lang="en-US" sz="2400" b="1" dirty="0" err="1" smtClean="0">
                <a:latin typeface="SutonnyMJ"/>
                <a:ea typeface="Calibri"/>
                <a:cs typeface="Times New Roman"/>
              </a:rPr>
              <a:t>ত্যু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eiY</a:t>
            </a:r>
            <a:r>
              <a:rPr lang="en-US" sz="28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K‡ib</a:t>
            </a:r>
            <a:endParaRPr lang="en-US" sz="2800" b="1" dirty="0"/>
          </a:p>
        </p:txBody>
      </p:sp>
      <p:pic>
        <p:nvPicPr>
          <p:cNvPr id="17410" name="Picture 2" descr="E:\Aovan pic\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67000"/>
            <a:ext cx="62484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762000"/>
            <a:ext cx="6553200" cy="5181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মূল্যায়ন</a:t>
            </a:r>
            <a:endParaRPr lang="en-US" sz="60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3600" dirty="0" smtClean="0">
                <a:latin typeface="SutonnyMJ" pitchFamily="2" charset="0"/>
              </a:rPr>
              <a:t>   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১.বিভূতিভূষণ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বন্দ্যোপাধ্যায়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কত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সালে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জন্মগ্রহণ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করেন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? 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২.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বিভূতিভূষণ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বন্দ্যোপাধ্যায়ের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উপন্যাসগুলোর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নাম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SutonnyMJ" pitchFamily="2" charset="0"/>
              </a:rPr>
              <a:t>বল</a:t>
            </a:r>
            <a:r>
              <a:rPr lang="en-US" sz="3600" dirty="0" smtClean="0">
                <a:solidFill>
                  <a:schemeClr val="tx2"/>
                </a:solidFill>
                <a:latin typeface="SutonnyMJ" pitchFamily="2" charset="0"/>
              </a:rPr>
              <a:t> ।</a:t>
            </a:r>
            <a:endParaRPr lang="en-US" sz="3600" dirty="0">
              <a:solidFill>
                <a:schemeClr val="tx2"/>
              </a:solidFill>
              <a:latin typeface="SutonnyMJ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93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26</cp:revision>
  <dcterms:created xsi:type="dcterms:W3CDTF">2014-11-23T03:05:50Z</dcterms:created>
  <dcterms:modified xsi:type="dcterms:W3CDTF">2016-12-23T05:26:50Z</dcterms:modified>
</cp:coreProperties>
</file>